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6" r:id="rId4"/>
    <p:sldId id="257" r:id="rId5"/>
    <p:sldId id="286" r:id="rId6"/>
    <p:sldId id="259" r:id="rId7"/>
    <p:sldId id="287" r:id="rId8"/>
    <p:sldId id="288" r:id="rId9"/>
    <p:sldId id="289" r:id="rId10"/>
    <p:sldId id="292" r:id="rId11"/>
    <p:sldId id="290" r:id="rId12"/>
    <p:sldId id="291" r:id="rId13"/>
    <p:sldId id="293" r:id="rId14"/>
    <p:sldId id="294" r:id="rId15"/>
    <p:sldId id="295" r:id="rId16"/>
    <p:sldId id="297" r:id="rId17"/>
    <p:sldId id="298" r:id="rId18"/>
    <p:sldId id="301" r:id="rId19"/>
    <p:sldId id="299" r:id="rId20"/>
    <p:sldId id="303" r:id="rId21"/>
    <p:sldId id="302" r:id="rId22"/>
    <p:sldId id="304" r:id="rId23"/>
    <p:sldId id="305" r:id="rId24"/>
    <p:sldId id="306" r:id="rId25"/>
    <p:sldId id="267" r:id="rId26"/>
    <p:sldId id="269" r:id="rId27"/>
    <p:sldId id="268" r:id="rId28"/>
    <p:sldId id="307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4E317D3-B5A8-40CA-950C-64E1745A61E6}">
          <p14:sldIdLst>
            <p14:sldId id="256"/>
            <p14:sldId id="257"/>
            <p14:sldId id="286"/>
            <p14:sldId id="259"/>
            <p14:sldId id="287"/>
            <p14:sldId id="288"/>
            <p14:sldId id="289"/>
            <p14:sldId id="292"/>
            <p14:sldId id="290"/>
            <p14:sldId id="291"/>
            <p14:sldId id="293"/>
            <p14:sldId id="294"/>
            <p14:sldId id="295"/>
            <p14:sldId id="297"/>
            <p14:sldId id="298"/>
            <p14:sldId id="301"/>
            <p14:sldId id="299"/>
            <p14:sldId id="303"/>
            <p14:sldId id="302"/>
            <p14:sldId id="304"/>
            <p14:sldId id="305"/>
            <p14:sldId id="306"/>
            <p14:sldId id="267"/>
            <p14:sldId id="269"/>
            <p14:sldId id="268"/>
            <p14:sldId id="307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475"/>
    <a:srgbClr val="1F4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760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ustomXml" Target="../customXml/item3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283" y="1122363"/>
            <a:ext cx="8305100" cy="2387600"/>
          </a:xfrm>
        </p:spPr>
        <p:txBody>
          <a:bodyPr anchor="b"/>
          <a:lstStyle>
            <a:lvl1pPr algn="ctr">
              <a:defRPr sz="5700">
                <a:solidFill>
                  <a:srgbClr val="4254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840" y="3602038"/>
            <a:ext cx="7952764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27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90569"/>
            <a:ext cx="1971675" cy="5519956"/>
          </a:xfrm>
        </p:spPr>
        <p:txBody>
          <a:bodyPr vert="eaVert"/>
          <a:lstStyle>
            <a:lvl1pPr>
              <a:defRPr>
                <a:solidFill>
                  <a:srgbClr val="4254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90569"/>
            <a:ext cx="5800725" cy="55199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7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6679"/>
            <a:ext cx="7886700" cy="658843"/>
          </a:xfrm>
        </p:spPr>
        <p:txBody>
          <a:bodyPr/>
          <a:lstStyle>
            <a:lvl1pPr>
              <a:defRPr>
                <a:solidFill>
                  <a:srgbClr val="4254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3633"/>
            <a:ext cx="7886700" cy="4773336"/>
          </a:xfrm>
        </p:spPr>
        <p:txBody>
          <a:bodyPr/>
          <a:lstStyle>
            <a:lvl1pPr marL="227013" indent="-227013">
              <a:buClr>
                <a:srgbClr val="546C9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388" indent="-284163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55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54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6758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6758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3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23457"/>
            <a:ext cx="7886700" cy="667232"/>
          </a:xfrm>
        </p:spPr>
        <p:txBody>
          <a:bodyPr/>
          <a:lstStyle>
            <a:lvl1pPr>
              <a:defRPr>
                <a:solidFill>
                  <a:srgbClr val="42547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40551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40551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1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547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3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24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8624"/>
            <a:ext cx="2949178" cy="1008776"/>
          </a:xfrm>
        </p:spPr>
        <p:txBody>
          <a:bodyPr anchor="b"/>
          <a:lstStyle>
            <a:lvl1pPr>
              <a:defRPr sz="3200">
                <a:solidFill>
                  <a:srgbClr val="4254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46149"/>
            <a:ext cx="4629150" cy="5547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510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78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8290"/>
            <a:ext cx="2949178" cy="1059110"/>
          </a:xfrm>
        </p:spPr>
        <p:txBody>
          <a:bodyPr anchor="b"/>
          <a:lstStyle>
            <a:lvl1pPr>
              <a:defRPr sz="3200">
                <a:solidFill>
                  <a:srgbClr val="4254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553920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3937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44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54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736520"/>
            <a:ext cx="7886700" cy="474816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9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727" y="973123"/>
            <a:ext cx="8363823" cy="658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2547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061" y="1820411"/>
            <a:ext cx="8288321" cy="477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8975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ct val="68000"/>
              <a:buFont typeface="Arial" panose="020B0604020202020204" pitchFamily="34" charset="0"/>
              <a:buChar char="►"/>
              <a:tabLst>
                <a:tab pos="855663" algn="l"/>
                <a:tab pos="108108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081088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E6E6">
                  <a:lumMod val="75000"/>
                </a:srgbClr>
              </a:buClr>
              <a:buSzPct val="88000"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425575" marR="0" lvl="3" indent="-3444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-1666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Calibri" panose="020F0502020204030204" pitchFamily="34" charset="0"/>
              <a:buChar char="̶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20777" r="8094" b="28099"/>
          <a:stretch/>
        </p:blipFill>
        <p:spPr>
          <a:xfrm>
            <a:off x="-8390" y="-25168"/>
            <a:ext cx="9152389" cy="98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9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425475"/>
        </a:buClr>
        <a:buSzTx/>
        <a:buFont typeface="Wingdings" panose="05000000000000000000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marR="0" indent="-2857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FFC000"/>
        </a:buClr>
        <a:buSzPct val="68000"/>
        <a:buFont typeface="Arial" panose="020B0604020202020204" pitchFamily="34" charset="0"/>
        <a:buChar char="►"/>
        <a:tabLst>
          <a:tab pos="855663" algn="l"/>
          <a:tab pos="1081088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088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E7E6E6">
            <a:lumMod val="75000"/>
          </a:srgbClr>
        </a:buClr>
        <a:buSzPct val="88000"/>
        <a:buFont typeface="Calibri" panose="020F0502020204030204" pitchFamily="34" charset="0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5575" marR="0" indent="-34448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FFC000"/>
        </a:buClr>
        <a:buSzTx/>
        <a:buFont typeface="Wingdings" panose="05000000000000000000" pitchFamily="2" charset="2"/>
        <a:buChar char="ü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marR="0" indent="-16668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4472C4">
            <a:lumMod val="50000"/>
          </a:srgbClr>
        </a:buClr>
        <a:buSzTx/>
        <a:buFont typeface="Calibri" panose="020F0502020204030204" pitchFamily="34" charset="0"/>
        <a:buChar char="̶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tems.gohsep.la.gov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283" y="1122362"/>
            <a:ext cx="8305100" cy="4296582"/>
          </a:xfrm>
        </p:spPr>
        <p:txBody>
          <a:bodyPr anchor="ctr"/>
          <a:lstStyle/>
          <a:p>
            <a:r>
              <a:rPr lang="en-US" sz="4000" b="1" dirty="0"/>
              <a:t>Critical Information Systems Updates at GOHSEP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840" y="5418944"/>
            <a:ext cx="7952764" cy="880672"/>
          </a:xfrm>
        </p:spPr>
        <p:txBody>
          <a:bodyPr>
            <a:normAutofit/>
          </a:bodyPr>
          <a:lstStyle/>
          <a:p>
            <a:r>
              <a:rPr lang="en-US" sz="2800" i="1" dirty="0"/>
              <a:t>Louisiana Emergency Management Conference</a:t>
            </a:r>
            <a:br>
              <a:rPr lang="en-US" sz="2800" i="1" dirty="0"/>
            </a:br>
            <a:r>
              <a:rPr lang="en-US" sz="2800" i="1" dirty="0"/>
              <a:t>Wednesday, May 10, 2023</a:t>
            </a:r>
          </a:p>
        </p:txBody>
      </p:sp>
    </p:spTree>
    <p:extLst>
      <p:ext uri="{BB962C8B-B14F-4D97-AF65-F5344CB8AC3E}">
        <p14:creationId xmlns:p14="http://schemas.microsoft.com/office/powerpoint/2010/main" val="51012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ArcGIS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access is limited, much of the content created here is added to the Virtual Louisiana library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and is available to </a:t>
            </a:r>
            <a:r>
              <a:rPr lang="en-US" b="1" dirty="0">
                <a:solidFill>
                  <a:srgbClr val="C00000"/>
                </a:solidFill>
              </a:rPr>
              <a:t>VLA users</a:t>
            </a:r>
            <a:r>
              <a:rPr lang="en-US" dirty="0"/>
              <a:t>.</a:t>
            </a:r>
          </a:p>
          <a:p>
            <a:r>
              <a:rPr lang="en-US" dirty="0"/>
              <a:t>For 2023, we’ve moved many viewer- and fieldworker-level accounts to Virtual Louisiana in order to create more publisher accounts within ArcGIS. This will go into effect in June.</a:t>
            </a:r>
          </a:p>
        </p:txBody>
      </p:sp>
    </p:spTree>
    <p:extLst>
      <p:ext uri="{BB962C8B-B14F-4D97-AF65-F5344CB8AC3E}">
        <p14:creationId xmlns:p14="http://schemas.microsoft.com/office/powerpoint/2010/main" val="52274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Survey123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Survey123 is a form-based, </a:t>
            </a:r>
            <a:r>
              <a:rPr lang="en-US" b="1" dirty="0">
                <a:solidFill>
                  <a:srgbClr val="C00000"/>
                </a:solidFill>
              </a:rPr>
              <a:t>data-gathering tool </a:t>
            </a:r>
            <a:r>
              <a:rPr lang="en-US" dirty="0"/>
              <a:t>developed by Esri.</a:t>
            </a:r>
          </a:p>
          <a:p>
            <a:r>
              <a:rPr lang="en-US" dirty="0"/>
              <a:t>Forms are accessible on both desktop and mobile devices.</a:t>
            </a:r>
          </a:p>
          <a:p>
            <a:r>
              <a:rPr lang="en-US" dirty="0"/>
              <a:t>Submitted forms are added to a live dataset. </a:t>
            </a:r>
          </a:p>
          <a:p>
            <a:r>
              <a:rPr lang="en-US" dirty="0"/>
              <a:t>When using the Survey123 app, form submissions can be </a:t>
            </a:r>
            <a:r>
              <a:rPr lang="en-US" b="1" dirty="0">
                <a:solidFill>
                  <a:srgbClr val="C00000"/>
                </a:solidFill>
              </a:rPr>
              <a:t>saved and later uploaded </a:t>
            </a:r>
            <a:r>
              <a:rPr lang="en-US" dirty="0"/>
              <a:t>if a live connection isn’t available.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5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Survey123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Survey123 is a key component of the state’s </a:t>
            </a:r>
            <a:r>
              <a:rPr lang="en-US" b="1" dirty="0">
                <a:solidFill>
                  <a:srgbClr val="C00000"/>
                </a:solidFill>
              </a:rPr>
              <a:t>Individual Assistance (IA) damage assessment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process.</a:t>
            </a:r>
          </a:p>
          <a:p>
            <a:r>
              <a:rPr lang="en-US" dirty="0"/>
              <a:t>VLA users have access to special Survey123 forms, allowing them to perform their choice of  </a:t>
            </a:r>
            <a:r>
              <a:rPr lang="en-US" b="1" dirty="0">
                <a:solidFill>
                  <a:srgbClr val="C00000"/>
                </a:solidFill>
              </a:rPr>
              <a:t>quick or detailed </a:t>
            </a:r>
            <a:r>
              <a:rPr lang="en-US" dirty="0"/>
              <a:t>windshield damage assessments. These forms can also be shared with any assisting first-responder personnel.</a:t>
            </a:r>
          </a:p>
          <a:p>
            <a:r>
              <a:rPr lang="en-US" dirty="0"/>
              <a:t>This data is immediately available for parish agency download and use. It’s also submitted to GOHSEP for </a:t>
            </a:r>
            <a:r>
              <a:rPr lang="en-US" b="1" dirty="0">
                <a:solidFill>
                  <a:srgbClr val="C00000"/>
                </a:solidFill>
              </a:rPr>
              <a:t>expedited review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024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283" y="1122362"/>
            <a:ext cx="8305100" cy="4296582"/>
          </a:xfrm>
        </p:spPr>
        <p:txBody>
          <a:bodyPr anchor="ctr"/>
          <a:lstStyle/>
          <a:p>
            <a:r>
              <a:rPr lang="en-US" sz="4000" b="1" dirty="0"/>
              <a:t>2023 Goals and Projects</a:t>
            </a:r>
          </a:p>
        </p:txBody>
      </p:sp>
    </p:spTree>
    <p:extLst>
      <p:ext uri="{BB962C8B-B14F-4D97-AF65-F5344CB8AC3E}">
        <p14:creationId xmlns:p14="http://schemas.microsoft.com/office/powerpoint/2010/main" val="121749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2023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the WebEOC mobile app to users</a:t>
            </a:r>
          </a:p>
          <a:p>
            <a:r>
              <a:rPr lang="en-US" dirty="0"/>
              <a:t>Begin populating boards into the WebEOC app</a:t>
            </a:r>
          </a:p>
          <a:p>
            <a:r>
              <a:rPr lang="en-US" dirty="0"/>
              <a:t>Develop new GIS content and resources that are mobile-friendly</a:t>
            </a:r>
          </a:p>
          <a:p>
            <a:r>
              <a:rPr lang="en-US" dirty="0"/>
              <a:t>Make all WebEOC data transfer into ArcGIS Online for use in VLA</a:t>
            </a:r>
          </a:p>
        </p:txBody>
      </p:sp>
    </p:spTree>
    <p:extLst>
      <p:ext uri="{BB962C8B-B14F-4D97-AF65-F5344CB8AC3E}">
        <p14:creationId xmlns:p14="http://schemas.microsoft.com/office/powerpoint/2010/main" val="288115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2023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the WebEOC mobile app to users</a:t>
            </a:r>
          </a:p>
          <a:p>
            <a:pPr lvl="1">
              <a:buClr>
                <a:srgbClr val="00B050"/>
              </a:buClr>
              <a:buSzPct val="80000"/>
              <a:buFont typeface="Lucida Grande" panose="020B0600040502020204" pitchFamily="34" charset="0"/>
              <a:buChar char="✓"/>
            </a:pPr>
            <a:r>
              <a:rPr lang="en-US" dirty="0">
                <a:solidFill>
                  <a:srgbClr val="00B050"/>
                </a:solidFill>
              </a:rPr>
              <a:t>Introduced the app at the LEMC Winter Workshop in January</a:t>
            </a:r>
          </a:p>
          <a:p>
            <a:r>
              <a:rPr lang="en-US" dirty="0"/>
              <a:t>Begin populating boards into the WebEOC app</a:t>
            </a:r>
          </a:p>
          <a:p>
            <a:r>
              <a:rPr lang="en-US" dirty="0"/>
              <a:t>Develop new GIS content and resources that are mobile-friendly</a:t>
            </a:r>
          </a:p>
          <a:p>
            <a:r>
              <a:rPr lang="en-US" dirty="0"/>
              <a:t>Make all WebEOC data transfer into ArcGIS Online for use in VLA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5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2023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the WebEOC mobile app to users</a:t>
            </a:r>
          </a:p>
          <a:p>
            <a:pPr lvl="1">
              <a:buClr>
                <a:srgbClr val="00B050"/>
              </a:buClr>
              <a:buSzPct val="80000"/>
              <a:buFont typeface="Lucida Grande" panose="020B0600040502020204" pitchFamily="34" charset="0"/>
              <a:buChar char="✓"/>
            </a:pPr>
            <a:r>
              <a:rPr lang="en-US" dirty="0">
                <a:solidFill>
                  <a:srgbClr val="00B050"/>
                </a:solidFill>
              </a:rPr>
              <a:t>Introduced the app at the LEMC Winter Workshop in January</a:t>
            </a:r>
          </a:p>
          <a:p>
            <a:r>
              <a:rPr lang="en-US" dirty="0"/>
              <a:t>Begin populating boards into the WebEOC app</a:t>
            </a:r>
          </a:p>
          <a:p>
            <a:pPr lvl="1">
              <a:buClr>
                <a:srgbClr val="00B050"/>
              </a:buClr>
              <a:buSzPct val="80000"/>
              <a:buFont typeface="Lucida Grande" panose="020B0600040502020204" pitchFamily="34" charset="0"/>
              <a:buChar char="✓"/>
            </a:pPr>
            <a:r>
              <a:rPr lang="en-US" dirty="0">
                <a:solidFill>
                  <a:srgbClr val="00B050"/>
                </a:solidFill>
              </a:rPr>
              <a:t>CIS Support Request and AAR Board available with more to follow</a:t>
            </a:r>
            <a:endParaRPr lang="en-US" dirty="0"/>
          </a:p>
          <a:p>
            <a:r>
              <a:rPr lang="en-US" dirty="0"/>
              <a:t>Develop new GIS content and resources that are mobile-friendly</a:t>
            </a:r>
          </a:p>
          <a:p>
            <a:r>
              <a:rPr lang="en-US" dirty="0"/>
              <a:t>Make all WebEOC data transfer into ArcGIS Online for use in VLA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09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2023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new GIS content and resources that are mobile-friendly</a:t>
            </a:r>
          </a:p>
          <a:p>
            <a:r>
              <a:rPr lang="en-US" dirty="0"/>
              <a:t>Make all WebEOC data transfer into ArcGIS Online for use in VLA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8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2023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new GIS content and resources that are mobile-friendly</a:t>
            </a:r>
          </a:p>
          <a:p>
            <a:pPr lvl="1">
              <a:buClr>
                <a:srgbClr val="00B050"/>
              </a:buClr>
              <a:buSzPct val="80000"/>
              <a:buFont typeface="Lucida Grande" panose="020B0600040502020204" pitchFamily="34" charset="0"/>
              <a:buChar char="✓"/>
            </a:pPr>
            <a:r>
              <a:rPr lang="en-US" dirty="0">
                <a:solidFill>
                  <a:srgbClr val="00B050"/>
                </a:solidFill>
              </a:rPr>
              <a:t>Developing EMGIS toolkit in VLA with feedback from parish OHSEP staff</a:t>
            </a:r>
          </a:p>
          <a:p>
            <a:pPr lvl="1">
              <a:buClr>
                <a:srgbClr val="00B050"/>
              </a:buClr>
              <a:buSzPct val="80000"/>
              <a:buFont typeface="Lucida Grande" panose="020B0600040502020204" pitchFamily="34" charset="0"/>
              <a:buChar char="✓"/>
            </a:pPr>
            <a:r>
              <a:rPr lang="en-US" dirty="0">
                <a:solidFill>
                  <a:srgbClr val="00B050"/>
                </a:solidFill>
              </a:rPr>
              <a:t>Building new dashboards using ArcGIS Experience Builder for better mobile viewing</a:t>
            </a:r>
          </a:p>
          <a:p>
            <a:r>
              <a:rPr lang="en-US" dirty="0"/>
              <a:t>Make all WebEOC data transfer into ArcGIS Online for use in VLA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3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2023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new GIS content and resources that are mobile-friendly</a:t>
            </a:r>
          </a:p>
          <a:p>
            <a:pPr lvl="1">
              <a:buClr>
                <a:srgbClr val="00B050"/>
              </a:buClr>
              <a:buSzPct val="80000"/>
              <a:buFont typeface="Lucida Grande" panose="020B0600040502020204" pitchFamily="34" charset="0"/>
              <a:buChar char="✓"/>
            </a:pPr>
            <a:r>
              <a:rPr lang="en-US" dirty="0">
                <a:solidFill>
                  <a:srgbClr val="00B050"/>
                </a:solidFill>
              </a:rPr>
              <a:t>Developing EMGIS toolkit in VLA with feedback from parish OHSEP staff</a:t>
            </a:r>
          </a:p>
          <a:p>
            <a:pPr lvl="1">
              <a:buClr>
                <a:srgbClr val="00B050"/>
              </a:buClr>
              <a:buSzPct val="80000"/>
              <a:buFont typeface="Lucida Grande" panose="020B0600040502020204" pitchFamily="34" charset="0"/>
              <a:buChar char="✓"/>
            </a:pPr>
            <a:r>
              <a:rPr lang="en-US" dirty="0">
                <a:solidFill>
                  <a:srgbClr val="00B050"/>
                </a:solidFill>
              </a:rPr>
              <a:t>Building new dashboards using ArcGIS Experience Builder for better mobile viewing</a:t>
            </a:r>
          </a:p>
          <a:p>
            <a:r>
              <a:rPr lang="en-US" dirty="0"/>
              <a:t>Make all WebEOC data transfer into ArcGIS Online for use in VLA</a:t>
            </a:r>
          </a:p>
          <a:p>
            <a:pPr lvl="1">
              <a:buClr>
                <a:srgbClr val="00B050"/>
              </a:buClr>
              <a:buSzPct val="80000"/>
              <a:buFont typeface="Lucida Grande" panose="020B0600040502020204" pitchFamily="34" charset="0"/>
              <a:buChar char="✓"/>
            </a:pPr>
            <a:r>
              <a:rPr lang="en-US" dirty="0">
                <a:solidFill>
                  <a:srgbClr val="00B050"/>
                </a:solidFill>
              </a:rPr>
              <a:t>Shelters, PODs, and ETHA waivers established in VLA</a:t>
            </a:r>
          </a:p>
          <a:p>
            <a:pPr lvl="1"/>
            <a:r>
              <a:rPr lang="en-US" dirty="0"/>
              <a:t>Resource requests, agency and regional contact info, declarations, and school closures to follow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0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Information Systems</a:t>
            </a:r>
          </a:p>
          <a:p>
            <a:r>
              <a:rPr lang="en-US" dirty="0"/>
              <a:t>2023 Goals and Projects</a:t>
            </a:r>
          </a:p>
          <a:p>
            <a:r>
              <a:rPr lang="en-US" dirty="0"/>
              <a:t>WebEOC and WebEOC App Demo</a:t>
            </a:r>
          </a:p>
          <a:p>
            <a:r>
              <a:rPr lang="en-US" dirty="0"/>
              <a:t>VLA and Survey123 Demo</a:t>
            </a:r>
          </a:p>
          <a:p>
            <a:r>
              <a:rPr lang="en-US" dirty="0"/>
              <a:t>Moving Forward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WebEOC App and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board walkthrough on desktop</a:t>
            </a:r>
          </a:p>
          <a:p>
            <a:r>
              <a:rPr lang="en-US" dirty="0"/>
              <a:t>Logging in and using the WebEOC app</a:t>
            </a:r>
          </a:p>
          <a:p>
            <a:endParaRPr lang="en-US" dirty="0"/>
          </a:p>
        </p:txBody>
      </p:sp>
      <p:pic>
        <p:nvPicPr>
          <p:cNvPr id="4" name="Picture 2" descr="WebEOC">
            <a:extLst>
              <a:ext uri="{FF2B5EF4-FFF2-40B4-BE49-F238E27FC236}">
                <a16:creationId xmlns:a16="http://schemas.microsoft.com/office/drawing/2014/main" id="{646EBFB6-548E-7BB7-E564-3DF25CEB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73" y="3386247"/>
            <a:ext cx="1533253" cy="246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8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VLA and Survey123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Logging in to VLA, searching for data, accessing Teams content</a:t>
            </a:r>
          </a:p>
          <a:p>
            <a:r>
              <a:rPr lang="en-US" dirty="0"/>
              <a:t>Using Survey123 to perform IA damage assessments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9D667AF-BD3F-B18E-0C07-A09EC7ACC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0"/>
          <a:stretch/>
        </p:blipFill>
        <p:spPr>
          <a:xfrm>
            <a:off x="2099395" y="4093346"/>
            <a:ext cx="1962214" cy="1966322"/>
          </a:xfrm>
          <a:prstGeom prst="rect">
            <a:avLst/>
          </a:prstGeom>
        </p:spPr>
      </p:pic>
      <p:pic>
        <p:nvPicPr>
          <p:cNvPr id="5" name="Picture 2" descr="ArcGIS Survey123">
            <a:extLst>
              <a:ext uri="{FF2B5EF4-FFF2-40B4-BE49-F238E27FC236}">
                <a16:creationId xmlns:a16="http://schemas.microsoft.com/office/drawing/2014/main" id="{892BB2FE-0B1F-D193-00BD-EC0AE5F6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20" y="4174435"/>
            <a:ext cx="1846404" cy="18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E9D4FE-1EC5-BF2D-1F15-72987808D4F9}"/>
              </a:ext>
            </a:extLst>
          </p:cNvPr>
          <p:cNvCxnSpPr/>
          <p:nvPr/>
        </p:nvCxnSpPr>
        <p:spPr>
          <a:xfrm>
            <a:off x="4572000" y="3811435"/>
            <a:ext cx="0" cy="25694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00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We’ve used these systems to change and improve emergency management response in Louisiana over the last few years and will continue to do so.</a:t>
            </a:r>
          </a:p>
          <a:p>
            <a:pPr lvl="1"/>
            <a:r>
              <a:rPr lang="en-US" dirty="0"/>
              <a:t>Improved executive briefings for situational awareness</a:t>
            </a:r>
          </a:p>
          <a:p>
            <a:pPr lvl="1"/>
            <a:r>
              <a:rPr lang="en-US" dirty="0"/>
              <a:t>Expedited damage assessment reporting and review</a:t>
            </a:r>
          </a:p>
          <a:p>
            <a:pPr lvl="1"/>
            <a:r>
              <a:rPr lang="en-US" dirty="0"/>
              <a:t>Greater data accessibility for all stakeholders</a:t>
            </a:r>
          </a:p>
          <a:p>
            <a:r>
              <a:rPr lang="en-US" dirty="0"/>
              <a:t>Your feedback is </a:t>
            </a:r>
            <a:r>
              <a:rPr lang="en-US" b="1" dirty="0">
                <a:solidFill>
                  <a:srgbClr val="C00000"/>
                </a:solidFill>
              </a:rPr>
              <a:t>critical</a:t>
            </a:r>
            <a:r>
              <a:rPr lang="en-US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highly-valued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DA8660-3187-3FF3-1F32-48559486B9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CB0D20DA-2FC4-5B98-98C0-5DCC50DF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91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DA8660-3187-3FF3-1F32-48559486B9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A1A27EF-9181-71F2-E8A9-4D141E79A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6" y="0"/>
            <a:ext cx="7066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19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DA8660-3187-3FF3-1F32-48559486B9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2299B89D-9CC3-8837-275B-3A2CD05FF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3" b="5444"/>
          <a:stretch/>
        </p:blipFill>
        <p:spPr bwMode="auto">
          <a:xfrm>
            <a:off x="1" y="-677313"/>
            <a:ext cx="9144000" cy="75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48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is available for these systems at </a:t>
            </a:r>
            <a:r>
              <a:rPr lang="en-US" dirty="0">
                <a:hlinkClick r:id="rId2"/>
              </a:rPr>
              <a:t>http://stems.gohsep.la.gov/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WebEOC-100: Intro to WebEOC</a:t>
            </a:r>
          </a:p>
          <a:p>
            <a:pPr lvl="1"/>
            <a:r>
              <a:rPr lang="en-US" dirty="0"/>
              <a:t>WebEOC-200: Intermediate WebEOC (multiple version for different user groups)</a:t>
            </a:r>
          </a:p>
          <a:p>
            <a:pPr lvl="1"/>
            <a:r>
              <a:rPr lang="en-US" dirty="0"/>
              <a:t>VLA-100: Intro to Virtual Louisiana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CIS-200: Critical Information Systems for Mobile Devices</a:t>
            </a:r>
          </a:p>
        </p:txBody>
      </p:sp>
    </p:spTree>
    <p:extLst>
      <p:ext uri="{BB962C8B-B14F-4D97-AF65-F5344CB8AC3E}">
        <p14:creationId xmlns:p14="http://schemas.microsoft.com/office/powerpoint/2010/main" val="2390337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Austin Dixon, PWA</a:t>
            </a:r>
          </a:p>
          <a:p>
            <a:pPr lvl="1"/>
            <a:r>
              <a:rPr lang="en-US" dirty="0"/>
              <a:t>WebEOC Administrator</a:t>
            </a:r>
          </a:p>
          <a:p>
            <a:pPr lvl="1"/>
            <a:r>
              <a:rPr lang="en-US" dirty="0"/>
              <a:t>Louisiana Governor’s Office of Homeland Security &amp; Emergency Preparedness</a:t>
            </a:r>
          </a:p>
          <a:p>
            <a:pPr lvl="1"/>
            <a:r>
              <a:rPr lang="en-US" dirty="0"/>
              <a:t>Phone: (225) 922-2190</a:t>
            </a:r>
          </a:p>
          <a:p>
            <a:pPr lvl="1"/>
            <a:r>
              <a:rPr lang="en-US" dirty="0"/>
              <a:t>E-Mail: </a:t>
            </a:r>
            <a:r>
              <a:rPr lang="en-US" dirty="0" err="1"/>
              <a:t>Austin.Dixon@la.gov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3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Critical Information Systems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Critical Information Systems (CIS) at GOHSEP refer to the different software and applications used to assist with planning, response, and recovery.</a:t>
            </a:r>
          </a:p>
          <a:p>
            <a:pPr lvl="1"/>
            <a:r>
              <a:rPr lang="en-US" dirty="0"/>
              <a:t>WebEOC, ArcGIS, Virtual Louisiana, </a:t>
            </a:r>
            <a:r>
              <a:rPr lang="en-US" dirty="0" err="1"/>
              <a:t>ReadyOp</a:t>
            </a:r>
            <a:r>
              <a:rPr lang="en-US" dirty="0"/>
              <a:t>, and Survey123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7182553-69B0-9AB9-3705-19050CE27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0"/>
          <a:stretch/>
        </p:blipFill>
        <p:spPr>
          <a:xfrm>
            <a:off x="1982259" y="4544962"/>
            <a:ext cx="1409526" cy="1412477"/>
          </a:xfrm>
          <a:prstGeom prst="rect">
            <a:avLst/>
          </a:prstGeom>
        </p:spPr>
      </p:pic>
      <p:pic>
        <p:nvPicPr>
          <p:cNvPr id="5" name="Picture 2" descr="ArcGIS Survey123">
            <a:extLst>
              <a:ext uri="{FF2B5EF4-FFF2-40B4-BE49-F238E27FC236}">
                <a16:creationId xmlns:a16="http://schemas.microsoft.com/office/drawing/2014/main" id="{E81AE234-13C0-B000-FFA9-23A0F9095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45" y="4629565"/>
            <a:ext cx="1243272" cy="12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ebEOC">
            <a:extLst>
              <a:ext uri="{FF2B5EF4-FFF2-40B4-BE49-F238E27FC236}">
                <a16:creationId xmlns:a16="http://schemas.microsoft.com/office/drawing/2014/main" id="{C09253FB-B471-00F5-671C-B6979E4A6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7" y="4628644"/>
            <a:ext cx="820715" cy="13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adyOp">
            <a:extLst>
              <a:ext uri="{FF2B5EF4-FFF2-40B4-BE49-F238E27FC236}">
                <a16:creationId xmlns:a16="http://schemas.microsoft.com/office/drawing/2014/main" id="{18C93CC6-81DA-4FD9-6C3A-228BCF9C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71" y="5011715"/>
            <a:ext cx="1428059" cy="47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BF8069F-46D5-CA64-FCE0-81B0059FC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32" y="4547912"/>
            <a:ext cx="1409527" cy="14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5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WebEOC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WebEOC is a web-based, incident management system.</a:t>
            </a:r>
          </a:p>
          <a:p>
            <a:pPr lvl="1"/>
            <a:r>
              <a:rPr lang="en-US" dirty="0"/>
              <a:t>You </a:t>
            </a:r>
            <a:r>
              <a:rPr lang="en-US" b="1" dirty="0">
                <a:solidFill>
                  <a:srgbClr val="C00000"/>
                </a:solidFill>
              </a:rPr>
              <a:t>don’t </a:t>
            </a:r>
            <a:r>
              <a:rPr lang="en-US" dirty="0"/>
              <a:t>need to be inside a GOHSEP or State network in order to access WebEOC.</a:t>
            </a:r>
          </a:p>
          <a:p>
            <a:pPr lvl="1"/>
            <a:r>
              <a:rPr lang="en-US" dirty="0"/>
              <a:t>You can log in from </a:t>
            </a:r>
            <a:r>
              <a:rPr lang="en-US" b="1" dirty="0">
                <a:solidFill>
                  <a:srgbClr val="C00000"/>
                </a:solidFill>
              </a:rPr>
              <a:t>any</a:t>
            </a:r>
            <a:r>
              <a:rPr lang="en-US" dirty="0"/>
              <a:t> device as long as you have a working username and password.</a:t>
            </a:r>
          </a:p>
          <a:p>
            <a:r>
              <a:rPr lang="en-US" dirty="0"/>
              <a:t>WebEOC is used for many processes including situation reports, resource requests, file management, shelter and POD statuses, event scheduling, and much more.</a:t>
            </a:r>
          </a:p>
        </p:txBody>
      </p:sp>
    </p:spTree>
    <p:extLst>
      <p:ext uri="{BB962C8B-B14F-4D97-AF65-F5344CB8AC3E}">
        <p14:creationId xmlns:p14="http://schemas.microsoft.com/office/powerpoint/2010/main" val="245932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WebEOC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GOHSEP has used WebEOC for incident management since late 2000s.</a:t>
            </a:r>
          </a:p>
          <a:p>
            <a:r>
              <a:rPr lang="en-US" dirty="0"/>
              <a:t>Approximately </a:t>
            </a:r>
            <a:r>
              <a:rPr lang="en-US" b="1" dirty="0">
                <a:solidFill>
                  <a:srgbClr val="C00000"/>
                </a:solidFill>
              </a:rPr>
              <a:t>1,800</a:t>
            </a:r>
            <a:r>
              <a:rPr lang="en-US" dirty="0"/>
              <a:t> users from </a:t>
            </a:r>
            <a:r>
              <a:rPr lang="en-US" b="1" dirty="0">
                <a:solidFill>
                  <a:srgbClr val="C00000"/>
                </a:solidFill>
              </a:rPr>
              <a:t>64</a:t>
            </a:r>
            <a:r>
              <a:rPr lang="en-US" dirty="0"/>
              <a:t> parishes, </a:t>
            </a:r>
            <a:r>
              <a:rPr lang="en-US" b="1" dirty="0">
                <a:solidFill>
                  <a:srgbClr val="C00000"/>
                </a:solidFill>
              </a:rPr>
              <a:t>30+</a:t>
            </a:r>
            <a:r>
              <a:rPr lang="en-US" dirty="0"/>
              <a:t> state agencies, federal agencies, and other partners.</a:t>
            </a:r>
          </a:p>
          <a:p>
            <a:r>
              <a:rPr lang="en-US" dirty="0"/>
              <a:t>On average, the State EOC or Crisis Action Team activated for a little over </a:t>
            </a:r>
            <a:r>
              <a:rPr lang="en-US" b="1" dirty="0">
                <a:solidFill>
                  <a:srgbClr val="C00000"/>
                </a:solidFill>
              </a:rPr>
              <a:t>60</a:t>
            </a:r>
            <a:r>
              <a:rPr lang="en-US" dirty="0"/>
              <a:t> days and </a:t>
            </a:r>
            <a:r>
              <a:rPr lang="en-US" b="1" dirty="0">
                <a:solidFill>
                  <a:srgbClr val="C00000"/>
                </a:solidFill>
              </a:rPr>
              <a:t>35</a:t>
            </a:r>
            <a:r>
              <a:rPr lang="en-US" dirty="0"/>
              <a:t> WebEOC incidents each year.</a:t>
            </a:r>
          </a:p>
          <a:p>
            <a:pPr lvl="1"/>
            <a:r>
              <a:rPr lang="en-US" dirty="0"/>
              <a:t>In 2023, we are a little above the average rate with </a:t>
            </a:r>
            <a:r>
              <a:rPr lang="en-US" b="1" dirty="0">
                <a:solidFill>
                  <a:srgbClr val="C00000"/>
                </a:solidFill>
              </a:rPr>
              <a:t>19 incidents </a:t>
            </a:r>
            <a:r>
              <a:rPr lang="en-US" dirty="0"/>
              <a:t>going into May.</a:t>
            </a:r>
          </a:p>
        </p:txBody>
      </p:sp>
    </p:spTree>
    <p:extLst>
      <p:ext uri="{BB962C8B-B14F-4D97-AF65-F5344CB8AC3E}">
        <p14:creationId xmlns:p14="http://schemas.microsoft.com/office/powerpoint/2010/main" val="368203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Virtual Louisiana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Louisiana (VLA) serves as a </a:t>
            </a:r>
            <a:r>
              <a:rPr lang="en-US" b="1" dirty="0">
                <a:solidFill>
                  <a:srgbClr val="C00000"/>
                </a:solidFill>
              </a:rPr>
              <a:t>common operational picture </a:t>
            </a:r>
            <a:r>
              <a:rPr lang="en-US" dirty="0"/>
              <a:t>for the Louisiana emergency response community and is used for daily operations, planning, and emergency response and recovery.</a:t>
            </a:r>
          </a:p>
          <a:p>
            <a:r>
              <a:rPr lang="en-US" dirty="0"/>
              <a:t>The original version of Virtual Louisiana was introduced in 2008 and used the Google Earth desktop client.</a:t>
            </a:r>
          </a:p>
          <a:p>
            <a:r>
              <a:rPr lang="en-US" dirty="0"/>
              <a:t>A web-based version, VL2, was developed in 2016 and included interactive features.</a:t>
            </a:r>
          </a:p>
        </p:txBody>
      </p:sp>
    </p:spTree>
    <p:extLst>
      <p:ext uri="{BB962C8B-B14F-4D97-AF65-F5344CB8AC3E}">
        <p14:creationId xmlns:p14="http://schemas.microsoft.com/office/powerpoint/2010/main" val="54710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Virtual Louisiana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current version of VLA was developed in 2020 using the ArcGIS Hub Premium platform.</a:t>
            </a:r>
          </a:p>
          <a:p>
            <a:r>
              <a:rPr lang="en-US" dirty="0"/>
              <a:t>What is the new version of VLA used for?</a:t>
            </a:r>
          </a:p>
          <a:p>
            <a:pPr lvl="1"/>
            <a:r>
              <a:rPr lang="en-US" dirty="0"/>
              <a:t>Share newly-developed data, maps, and apps from GOHSEP to state and parish users</a:t>
            </a:r>
          </a:p>
          <a:p>
            <a:pPr lvl="1"/>
            <a:r>
              <a:rPr lang="en-US" dirty="0"/>
              <a:t>Grant users the ability to </a:t>
            </a:r>
            <a:r>
              <a:rPr lang="en-US" b="1" dirty="0">
                <a:solidFill>
                  <a:srgbClr val="C00000"/>
                </a:solidFill>
              </a:rPr>
              <a:t>upload, share, and create </a:t>
            </a:r>
            <a:r>
              <a:rPr lang="en-US" dirty="0"/>
              <a:t>their own GIS content</a:t>
            </a:r>
          </a:p>
          <a:p>
            <a:pPr lvl="1"/>
            <a:r>
              <a:rPr lang="en-US" dirty="0"/>
              <a:t>Make archived and cataloged data readily available</a:t>
            </a:r>
          </a:p>
          <a:p>
            <a:r>
              <a:rPr lang="en-US" dirty="0"/>
              <a:t>We have over </a:t>
            </a:r>
            <a:r>
              <a:rPr lang="en-US" b="1" dirty="0">
                <a:solidFill>
                  <a:srgbClr val="C00000"/>
                </a:solidFill>
              </a:rPr>
              <a:t>260 VLA users </a:t>
            </a:r>
            <a:r>
              <a:rPr lang="en-US" dirty="0"/>
              <a:t>with capacity for many more.</a:t>
            </a:r>
          </a:p>
        </p:txBody>
      </p:sp>
    </p:spTree>
    <p:extLst>
      <p:ext uri="{BB962C8B-B14F-4D97-AF65-F5344CB8AC3E}">
        <p14:creationId xmlns:p14="http://schemas.microsoft.com/office/powerpoint/2010/main" val="384687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ReadyOp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ReadyOp</a:t>
            </a:r>
            <a:r>
              <a:rPr lang="en-US" dirty="0"/>
              <a:t> is a communications dashboard used by GOHSEP.</a:t>
            </a:r>
          </a:p>
          <a:p>
            <a:r>
              <a:rPr lang="en-US" dirty="0"/>
              <a:t>Its primary uses include sending out mass </a:t>
            </a:r>
            <a:r>
              <a:rPr lang="en-US" b="1" dirty="0">
                <a:solidFill>
                  <a:srgbClr val="C00000"/>
                </a:solidFill>
              </a:rPr>
              <a:t>phone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text</a:t>
            </a:r>
            <a:r>
              <a:rPr lang="en-US" dirty="0"/>
              <a:t>, and </a:t>
            </a:r>
            <a:r>
              <a:rPr lang="en-US" b="1" dirty="0">
                <a:solidFill>
                  <a:srgbClr val="C00000"/>
                </a:solidFill>
              </a:rPr>
              <a:t>e-mail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alerts</a:t>
            </a:r>
            <a:r>
              <a:rPr lang="en-US" dirty="0"/>
              <a:t> and creating and managing online forms. Its flexibility has allowed us to use it for many situations.</a:t>
            </a:r>
          </a:p>
          <a:p>
            <a:pPr lvl="1"/>
            <a:r>
              <a:rPr lang="en-US" dirty="0"/>
              <a:t>Messaging for UMR and ESF staff</a:t>
            </a:r>
          </a:p>
          <a:p>
            <a:pPr lvl="1"/>
            <a:r>
              <a:rPr lang="en-US" dirty="0"/>
              <a:t>COVID resource management</a:t>
            </a:r>
          </a:p>
          <a:p>
            <a:pPr lvl="1"/>
            <a:r>
              <a:rPr lang="en-US" dirty="0"/>
              <a:t>Notifications to statewide partners when state networks are down</a:t>
            </a:r>
          </a:p>
          <a:p>
            <a:pPr lvl="1"/>
            <a:r>
              <a:rPr lang="en-US" dirty="0"/>
              <a:t>Contact management for </a:t>
            </a:r>
            <a:r>
              <a:rPr lang="en-US" b="1" dirty="0">
                <a:solidFill>
                  <a:srgbClr val="C00000"/>
                </a:solidFill>
              </a:rPr>
              <a:t>RAVE Alerts</a:t>
            </a:r>
          </a:p>
          <a:p>
            <a:r>
              <a:rPr lang="en-US" dirty="0"/>
              <a:t>E-mails are from </a:t>
            </a:r>
            <a:r>
              <a:rPr lang="en-US" b="1" dirty="0" err="1">
                <a:solidFill>
                  <a:srgbClr val="C00000"/>
                </a:solidFill>
              </a:rPr>
              <a:t>notifications@la.readyop.com</a:t>
            </a:r>
            <a:r>
              <a:rPr lang="en-US" dirty="0"/>
              <a:t>.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265C-3F19-FDCA-8DDD-281FAAD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ArcGIS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67F9-8617-C4AC-DA5C-D0E8716D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Louisiana is an </a:t>
            </a:r>
            <a:r>
              <a:rPr lang="en-US" b="1" dirty="0">
                <a:solidFill>
                  <a:srgbClr val="C00000"/>
                </a:solidFill>
              </a:rPr>
              <a:t>extension</a:t>
            </a:r>
            <a:r>
              <a:rPr lang="en-US" dirty="0"/>
              <a:t> of the GOHSEP ArcGIS Online Organization</a:t>
            </a:r>
          </a:p>
          <a:p>
            <a:r>
              <a:rPr lang="en-US" dirty="0"/>
              <a:t>Limited GOHSEP staff have access to the GOHSEP ArcGIS Online website. This includes operations, preparedness, and executive staff who need additional user or administrator access. </a:t>
            </a:r>
          </a:p>
          <a:p>
            <a:pPr lvl="1"/>
            <a:r>
              <a:rPr lang="en-US" dirty="0"/>
              <a:t>Individual Assistance team members for PDA reviewing</a:t>
            </a:r>
          </a:p>
          <a:p>
            <a:pPr lvl="1"/>
            <a:r>
              <a:rPr lang="en-US" dirty="0"/>
              <a:t>Operations staff to share content within the State EOC</a:t>
            </a:r>
          </a:p>
          <a:p>
            <a:pPr lvl="1"/>
            <a:r>
              <a:rPr lang="en-US" dirty="0"/>
              <a:t>Regional Support for local coordination</a:t>
            </a:r>
          </a:p>
        </p:txBody>
      </p:sp>
    </p:spTree>
    <p:extLst>
      <p:ext uri="{BB962C8B-B14F-4D97-AF65-F5344CB8AC3E}">
        <p14:creationId xmlns:p14="http://schemas.microsoft.com/office/powerpoint/2010/main" val="58324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A8A7525135B043A83D2918C4CA8876" ma:contentTypeVersion="52" ma:contentTypeDescription="Create a new document." ma:contentTypeScope="" ma:versionID="ba45740f3d8e31df89c396fdf92c5ded">
  <xsd:schema xmlns:xsd="http://www.w3.org/2001/XMLSchema" xmlns:xs="http://www.w3.org/2001/XMLSchema" xmlns:p="http://schemas.microsoft.com/office/2006/metadata/properties" xmlns:ns1="http://schemas.microsoft.com/sharepoint/v3" xmlns:ns2="2ee0fd35-f440-4da7-9d9b-71e4830c85a5" xmlns:ns3="b6844ad2-57fc-4684-8f55-cf4b7d5f6a2e" targetNamespace="http://schemas.microsoft.com/office/2006/metadata/properties" ma:root="true" ma:fieldsID="f84924781f490834db515283a6856905" ns1:_="" ns2:_="" ns3:_="">
    <xsd:import namespace="http://schemas.microsoft.com/sharepoint/v3"/>
    <xsd:import namespace="2ee0fd35-f440-4da7-9d9b-71e4830c85a5"/>
    <xsd:import namespace="b6844ad2-57fc-4684-8f55-cf4b7d5f6a2e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5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6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0fd35-f440-4da7-9d9b-71e4830c85a5" elementFormDefault="qualified">
    <xsd:import namespace="http://schemas.microsoft.com/office/2006/documentManagement/types"/>
    <xsd:import namespace="http://schemas.microsoft.com/office/infopath/2007/PartnerControls"/>
    <xsd:element name="Owner" ma:index="4" nillable="true" ma:displayName="Owner" ma:list="UserInfo" ma:SharePointGroup="0" ma:internalName="Own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44ad2-57fc-4684-8f55-cf4b7d5f6a2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Owner xmlns="2ee0fd35-f440-4da7-9d9b-71e4830c85a5">
      <UserInfo>
        <DisplayName/>
        <AccountId xsi:nil="true"/>
        <AccountType/>
      </UserInfo>
    </Owner>
  </documentManagement>
</p:properties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C401B433-2011-4DD6-9FB9-4254F18E4FA1}"/>
</file>

<file path=customXml/itemProps2.xml><?xml version="1.0" encoding="utf-8"?>
<ds:datastoreItem xmlns:ds="http://schemas.openxmlformats.org/officeDocument/2006/customXml" ds:itemID="{3092EECC-50AF-432C-B78A-EE9B28F0ED8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9c824af-00e6-42ae-997c-5ead2d24546e"/>
  </ds:schemaRefs>
</ds:datastoreItem>
</file>

<file path=customXml/itemProps3.xml><?xml version="1.0" encoding="utf-8"?>
<ds:datastoreItem xmlns:ds="http://schemas.openxmlformats.org/officeDocument/2006/customXml" ds:itemID="{F04A109B-1446-4CCB-BE8C-4928F3CFB48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1148</Words>
  <Application>Microsoft Macintosh PowerPoint</Application>
  <PresentationFormat>On-screen Show (4:3)</PresentationFormat>
  <Paragraphs>117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Lucida Grande</vt:lpstr>
      <vt:lpstr>Wingdings</vt:lpstr>
      <vt:lpstr>Office Theme</vt:lpstr>
      <vt:lpstr>Critical Information Systems Updates at GOHSEP</vt:lpstr>
      <vt:lpstr>Overview</vt:lpstr>
      <vt:lpstr>Critical Information Systems</vt:lpstr>
      <vt:lpstr>WebEOC</vt:lpstr>
      <vt:lpstr>WebEOC</vt:lpstr>
      <vt:lpstr>Virtual Louisiana</vt:lpstr>
      <vt:lpstr>Virtual Louisiana</vt:lpstr>
      <vt:lpstr>ReadyOp</vt:lpstr>
      <vt:lpstr>ArcGIS Online</vt:lpstr>
      <vt:lpstr>ArcGIS Online</vt:lpstr>
      <vt:lpstr>Survey123</vt:lpstr>
      <vt:lpstr>Survey123</vt:lpstr>
      <vt:lpstr>2023 Goals and Projects</vt:lpstr>
      <vt:lpstr>2023 Goals</vt:lpstr>
      <vt:lpstr>2023 Goals</vt:lpstr>
      <vt:lpstr>2023 Goals</vt:lpstr>
      <vt:lpstr>2023 Goals</vt:lpstr>
      <vt:lpstr>2023 Goals</vt:lpstr>
      <vt:lpstr>2023 Goals</vt:lpstr>
      <vt:lpstr>WebEOC App and Demo</vt:lpstr>
      <vt:lpstr>VLA and Survey123 Demo</vt:lpstr>
      <vt:lpstr>Moving Forward</vt:lpstr>
      <vt:lpstr>PowerPoint Presentation</vt:lpstr>
      <vt:lpstr>PowerPoint Presentation</vt:lpstr>
      <vt:lpstr>PowerPoint Presentation</vt:lpstr>
      <vt:lpstr>Moving Forward</vt:lpstr>
      <vt:lpstr>Contact Info</vt:lpstr>
    </vt:vector>
  </TitlesOfParts>
  <Company>State of Louisiana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Burr</dc:creator>
  <cp:lastModifiedBy>Austin Dixon</cp:lastModifiedBy>
  <cp:revision>41</cp:revision>
  <dcterms:created xsi:type="dcterms:W3CDTF">2022-04-25T15:14:07Z</dcterms:created>
  <dcterms:modified xsi:type="dcterms:W3CDTF">2023-04-28T19:30:42Z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0x010100F4A8A7525135B043A83D2918C4CA8876</vt:lpwstr>
  </property>
</Properties>
</file>